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831" r:id="rId1"/>
  </p:sldMasterIdLst>
  <p:notesMasterIdLst>
    <p:notesMasterId r:id="rId28"/>
  </p:notesMasterIdLst>
  <p:handoutMasterIdLst>
    <p:handoutMasterId r:id="rId29"/>
  </p:handoutMasterIdLst>
  <p:sldIdLst>
    <p:sldId id="439" r:id="rId2"/>
    <p:sldId id="440" r:id="rId3"/>
    <p:sldId id="517" r:id="rId4"/>
    <p:sldId id="532" r:id="rId5"/>
    <p:sldId id="533" r:id="rId6"/>
    <p:sldId id="534" r:id="rId7"/>
    <p:sldId id="536" r:id="rId8"/>
    <p:sldId id="535" r:id="rId9"/>
    <p:sldId id="537" r:id="rId10"/>
    <p:sldId id="538" r:id="rId11"/>
    <p:sldId id="539" r:id="rId12"/>
    <p:sldId id="540" r:id="rId13"/>
    <p:sldId id="541" r:id="rId14"/>
    <p:sldId id="550" r:id="rId15"/>
    <p:sldId id="551" r:id="rId16"/>
    <p:sldId id="552" r:id="rId17"/>
    <p:sldId id="549" r:id="rId18"/>
    <p:sldId id="553" r:id="rId19"/>
    <p:sldId id="554" r:id="rId20"/>
    <p:sldId id="555" r:id="rId21"/>
    <p:sldId id="556" r:id="rId22"/>
    <p:sldId id="542" r:id="rId23"/>
    <p:sldId id="557" r:id="rId24"/>
    <p:sldId id="547" r:id="rId25"/>
    <p:sldId id="548" r:id="rId26"/>
    <p:sldId id="47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3" autoAdjust="0"/>
    <p:restoredTop sz="86270" autoAdjust="0"/>
  </p:normalViewPr>
  <p:slideViewPr>
    <p:cSldViewPr>
      <p:cViewPr varScale="1">
        <p:scale>
          <a:sx n="113" d="100"/>
          <a:sy n="113" d="100"/>
        </p:scale>
        <p:origin x="176" y="584"/>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10/4/21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10/4/21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15947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a convolution is a filtering operation, correlation measures the similarity of two signals, comparing them as they are shifted by one another. When two signals match, the correlation result is maximized.</a:t>
            </a:r>
          </a:p>
          <a:p>
            <a:r>
              <a:rPr lang="en-US" sz="1200" b="0" i="0" kern="1200" dirty="0" smtClean="0">
                <a:solidFill>
                  <a:schemeClr val="tx1"/>
                </a:solidFill>
                <a:effectLst/>
                <a:latin typeface="+mn-lt"/>
                <a:ea typeface="+mn-ea"/>
                <a:cs typeface="+mn-cs"/>
              </a:rPr>
              <a:t>One application is is a vision system for using a hand to remotely control a TV. Template matching, based on correlation, is used to determine the hand position of the user to switch channels, increase or decrease volume, etc.</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993967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21582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703550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167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169488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138409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41707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195629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82289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Image Filtering</a:t>
            </a:r>
          </a:p>
          <a:p>
            <a:r>
              <a:rPr lang="en-US" dirty="0" smtClean="0"/>
              <a:t>the difference between linear and nonlinear filters</a:t>
            </a:r>
          </a:p>
          <a:p>
            <a:r>
              <a:rPr lang="en-US" dirty="0" smtClean="0"/>
              <a:t>Learn how linear filters work and their implementation.</a:t>
            </a:r>
          </a:p>
          <a:p>
            <a:r>
              <a:rPr lang="en-US" dirty="0" smtClean="0"/>
              <a:t>-	Summed area table: </a:t>
            </a:r>
            <a:r>
              <a:rPr lang="en-US" dirty="0" err="1" smtClean="0"/>
              <a:t>MeanFilter</a:t>
            </a:r>
            <a:r>
              <a:rPr lang="en-US" dirty="0" smtClean="0"/>
              <a:t> ▪  </a:t>
            </a:r>
            <a:r>
              <a:rPr lang="en-US" dirty="0" err="1" smtClean="0"/>
              <a:t>GradientFilter</a:t>
            </a:r>
            <a:r>
              <a:rPr lang="en-US" dirty="0" smtClean="0"/>
              <a:t> ▪  </a:t>
            </a:r>
            <a:r>
              <a:rPr lang="en-US" dirty="0" err="1" smtClean="0"/>
              <a:t>LaplacianFilter</a:t>
            </a:r>
            <a:r>
              <a:rPr lang="en-US" dirty="0" smtClean="0"/>
              <a:t> ▪  </a:t>
            </a:r>
            <a:r>
              <a:rPr lang="en-US" dirty="0" err="1" smtClean="0"/>
              <a:t>WienerFilter</a:t>
            </a:r>
            <a:r>
              <a:rPr lang="en-US" dirty="0" smtClean="0"/>
              <a:t> ▪  </a:t>
            </a:r>
            <a:r>
              <a:rPr lang="en-US" dirty="0" err="1" smtClean="0"/>
              <a:t>MovingAverage</a:t>
            </a:r>
            <a:endParaRPr lang="en-US" dirty="0" smtClean="0"/>
          </a:p>
          <a:p>
            <a:r>
              <a:rPr lang="en-US" dirty="0" smtClean="0"/>
              <a:t>-	Band-pass and steerable filters: </a:t>
            </a:r>
            <a:r>
              <a:rPr lang="en-US" dirty="0" err="1" smtClean="0"/>
              <a:t>LowpassFilter</a:t>
            </a:r>
            <a:r>
              <a:rPr lang="en-US" dirty="0" smtClean="0"/>
              <a:t> ▪  </a:t>
            </a:r>
            <a:r>
              <a:rPr lang="en-US" dirty="0" err="1" smtClean="0"/>
              <a:t>HighpassFilter</a:t>
            </a:r>
            <a:r>
              <a:rPr lang="en-US" dirty="0" smtClean="0"/>
              <a:t> ▪  </a:t>
            </a:r>
            <a:r>
              <a:rPr lang="en-US" dirty="0" err="1" smtClean="0"/>
              <a:t>BandpassFilter</a:t>
            </a:r>
            <a:r>
              <a:rPr lang="en-US" dirty="0" smtClean="0"/>
              <a:t> ▪  </a:t>
            </a:r>
            <a:r>
              <a:rPr lang="en-US" dirty="0" err="1" smtClean="0"/>
              <a:t>BandstopFilter</a:t>
            </a:r>
            <a:endParaRPr lang="en-US" dirty="0" smtClean="0"/>
          </a:p>
          <a:p>
            <a:pPr marL="628650" lvl="1" indent="-171450">
              <a:buFontTx/>
              <a:buChar char="-"/>
            </a:pPr>
            <a:r>
              <a:rPr lang="en-US" dirty="0" smtClean="0"/>
              <a:t>Recursive filtering: </a:t>
            </a:r>
            <a:r>
              <a:rPr lang="en-US" dirty="0" err="1" smtClean="0"/>
              <a:t>GaussianFilter</a:t>
            </a:r>
            <a:r>
              <a:rPr lang="en-US" dirty="0" smtClean="0"/>
              <a:t>  and edge filters</a:t>
            </a:r>
          </a:p>
          <a:p>
            <a:pPr marL="171450" indent="-171450">
              <a:buFontTx/>
              <a:buChar char="-"/>
            </a:pPr>
            <a:r>
              <a:rPr lang="en-US" dirty="0" smtClean="0"/>
              <a:t>Learn how linear filters work and their implementation.</a:t>
            </a:r>
          </a:p>
          <a:p>
            <a:pPr marL="628650" lvl="1" indent="-171450">
              <a:buFontTx/>
              <a:buChar char="-"/>
            </a:pPr>
            <a:r>
              <a:rPr lang="en-US" dirty="0" err="1" smtClean="0"/>
              <a:t>MedianFilter</a:t>
            </a:r>
            <a:r>
              <a:rPr lang="en-US" dirty="0" smtClean="0"/>
              <a:t> ▪  </a:t>
            </a:r>
            <a:r>
              <a:rPr lang="en-US" dirty="0" err="1" smtClean="0"/>
              <a:t>MinFilter</a:t>
            </a:r>
            <a:r>
              <a:rPr lang="en-US" dirty="0" smtClean="0"/>
              <a:t> ▪  </a:t>
            </a:r>
            <a:r>
              <a:rPr lang="en-US" dirty="0" err="1" smtClean="0"/>
              <a:t>MaxFilter</a:t>
            </a:r>
            <a:r>
              <a:rPr lang="en-US" dirty="0" smtClean="0"/>
              <a:t> ▪  </a:t>
            </a:r>
            <a:r>
              <a:rPr lang="en-US" dirty="0" err="1" smtClean="0"/>
              <a:t>MeanShiftFilter</a:t>
            </a:r>
            <a:r>
              <a:rPr lang="en-US" dirty="0" smtClean="0"/>
              <a:t> ▪  </a:t>
            </a:r>
            <a:r>
              <a:rPr lang="en-US" dirty="0" err="1" smtClean="0"/>
              <a:t>EntropyFilter</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20</a:t>
            </a:fld>
            <a:endParaRPr lang="en-US" dirty="0"/>
          </a:p>
        </p:txBody>
      </p:sp>
    </p:spTree>
    <p:extLst>
      <p:ext uri="{BB962C8B-B14F-4D97-AF65-F5344CB8AC3E}">
        <p14:creationId xmlns:p14="http://schemas.microsoft.com/office/powerpoint/2010/main" val="16800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21</a:t>
            </a:fld>
            <a:endParaRPr lang="en-US" dirty="0"/>
          </a:p>
        </p:txBody>
      </p:sp>
    </p:spTree>
    <p:extLst>
      <p:ext uri="{BB962C8B-B14F-4D97-AF65-F5344CB8AC3E}">
        <p14:creationId xmlns:p14="http://schemas.microsoft.com/office/powerpoint/2010/main" val="113990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22</a:t>
            </a:fld>
            <a:endParaRPr lang="en-US" dirty="0"/>
          </a:p>
        </p:txBody>
      </p:sp>
    </p:spTree>
    <p:extLst>
      <p:ext uri="{BB962C8B-B14F-4D97-AF65-F5344CB8AC3E}">
        <p14:creationId xmlns:p14="http://schemas.microsoft.com/office/powerpoint/2010/main" val="1751378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23</a:t>
            </a:fld>
            <a:endParaRPr lang="en-US" dirty="0"/>
          </a:p>
        </p:txBody>
      </p:sp>
    </p:spTree>
    <p:extLst>
      <p:ext uri="{BB962C8B-B14F-4D97-AF65-F5344CB8AC3E}">
        <p14:creationId xmlns:p14="http://schemas.microsoft.com/office/powerpoint/2010/main" val="6939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24</a:t>
            </a:fld>
            <a:endParaRPr lang="en-US" dirty="0"/>
          </a:p>
        </p:txBody>
      </p:sp>
    </p:spTree>
    <p:extLst>
      <p:ext uri="{BB962C8B-B14F-4D97-AF65-F5344CB8AC3E}">
        <p14:creationId xmlns:p14="http://schemas.microsoft.com/office/powerpoint/2010/main" val="577721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25</a:t>
            </a:fld>
            <a:endParaRPr lang="en-US" dirty="0"/>
          </a:p>
        </p:txBody>
      </p:sp>
    </p:spTree>
    <p:extLst>
      <p:ext uri="{BB962C8B-B14F-4D97-AF65-F5344CB8AC3E}">
        <p14:creationId xmlns:p14="http://schemas.microsoft.com/office/powerpoint/2010/main" val="1669679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26</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Remove noise</a:t>
            </a:r>
          </a:p>
          <a:p>
            <a:r>
              <a:rPr lang="vi-VN" dirty="0" smtClean="0"/>
              <a:t>Sharpen contrast</a:t>
            </a:r>
          </a:p>
          <a:p>
            <a:r>
              <a:rPr lang="vi-VN" dirty="0" smtClean="0"/>
              <a:t>Highlight contours</a:t>
            </a:r>
          </a:p>
          <a:p>
            <a:r>
              <a:rPr lang="vi-VN" dirty="0" smtClean="0"/>
              <a:t>Dêtct edges</a:t>
            </a:r>
          </a:p>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68792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55941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95039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15038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Convolution is the process of adding each element of the image to its local neighbors, weighted by the kernel. This is related to a form of mathematical convolution. The matrix operation being performed—convolution—is not traditional matrix multiplication, despite being similarly denoted by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158357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129789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DE4B89B3-86BD-994C-B748-D7A3D4EC37A5}" type="datetime1">
              <a:rPr lang="en-US" smtClean="0"/>
              <a:t>10/4/21</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461E73E-9E56-3448-A550-2E6D3B5F094C}"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399DC-AD06-4E42-8293-1699997516FD}"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7918165A-FB6A-DC44-B512-264F8FEE2813}" type="datetime1">
              <a:rPr lang="en-US" smtClean="0"/>
              <a:t>10/4/21</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4604926-CB50-1F4D-BEC0-36B751162B29}"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D7F18B2-0244-4B4E-ADF6-2C3F9FF8A575}"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31BEE0-498E-B442-B812-3D881DCA4829}" type="datetime1">
              <a:rPr lang="en-US" smtClean="0"/>
              <a:t>10/4/21</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3A4DCA5-65A8-DE48-BCB8-5214AE91587B}" type="datetime1">
              <a:rPr lang="en-US" smtClean="0"/>
              <a:t>10/4/21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E462433-7342-DC45-A5A6-A72BBA747833}" type="datetime1">
              <a:rPr lang="en-US" smtClean="0"/>
              <a:t>10/4/21</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807B3-5A51-2849-B2F9-B653474B27EE}"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EC75DB-663C-7C43-B0CB-BB5559CB234A}"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5C92E067-DA86-E14F-8998-7D599056A17A}" type="datetime1">
              <a:rPr lang="en-US" smtClean="0"/>
              <a:t>10/4/21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pPr eaLnBrk="1" hangingPunct="1"/>
            <a:r>
              <a:rPr lang="vi-VN" dirty="0">
                <a:latin typeface="Arial" charset="0"/>
                <a:cs typeface="Arial" charset="0"/>
              </a:rPr>
              <a:t>Image processing</a:t>
            </a:r>
            <a:r>
              <a:rPr lang="vi-VN" dirty="0" smtClean="0">
                <a:latin typeface="Arial" charset="0"/>
                <a:cs typeface="Arial" charset="0"/>
              </a:rPr>
              <a:t/>
            </a:r>
            <a:br>
              <a:rPr lang="vi-VN" dirty="0" smtClean="0">
                <a:latin typeface="Arial" charset="0"/>
                <a:cs typeface="Arial" charset="0"/>
              </a:rPr>
            </a:br>
            <a:r>
              <a:rPr lang="vi-VN" dirty="0" smtClean="0">
                <a:latin typeface="Arial" charset="0"/>
                <a:cs typeface="Arial" charset="0"/>
              </a:rPr>
              <a:t>- </a:t>
            </a:r>
            <a:r>
              <a:rPr lang="en-US" dirty="0" smtClean="0">
                <a:latin typeface="Arial" charset="0"/>
                <a:cs typeface="Arial" charset="0"/>
              </a:rPr>
              <a:t>Linear </a:t>
            </a:r>
            <a:r>
              <a:rPr lang="en-US" dirty="0">
                <a:latin typeface="Arial" charset="0"/>
                <a:cs typeface="Arial" charset="0"/>
              </a:rPr>
              <a:t>filtering</a:t>
            </a:r>
            <a:endParaRPr lang="en-US" sz="2400" b="0"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smtClean="0"/>
              <a:t>Correlation</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In correlation, the value of an output pixel is also computed as a weighted sum of neighboring pixels</a:t>
            </a:r>
            <a:r>
              <a:rPr lang="en-US" sz="2000" dirty="0" smtClean="0"/>
              <a:t>.</a:t>
            </a:r>
          </a:p>
          <a:p>
            <a:endParaRPr lang="en-US" sz="2000" dirty="0" smtClean="0"/>
          </a:p>
          <a:p>
            <a:r>
              <a:rPr lang="en-US" sz="2000" dirty="0" smtClean="0"/>
              <a:t>A </a:t>
            </a:r>
            <a:r>
              <a:rPr lang="en-US" sz="2000" dirty="0"/>
              <a:t>correlation takes an image F, a weight function W and it results in a new image G. </a:t>
            </a:r>
            <a:endParaRPr lang="en-US" sz="2000" dirty="0" smtClean="0"/>
          </a:p>
          <a:p>
            <a:endParaRPr lang="en-US" sz="2000" dirty="0" smtClean="0"/>
          </a:p>
          <a:p>
            <a:r>
              <a:rPr lang="en-US" sz="2000" dirty="0" smtClean="0"/>
              <a:t>The </a:t>
            </a:r>
            <a:r>
              <a:rPr lang="en-US" sz="2000" dirty="0"/>
              <a:t>weight function W is often defined on a small subset of the sample points of F.</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267200"/>
            <a:ext cx="6781800" cy="1292679"/>
          </a:xfrm>
          <a:prstGeom prst="rect">
            <a:avLst/>
          </a:prstGeom>
        </p:spPr>
      </p:pic>
    </p:spTree>
    <p:extLst>
      <p:ext uri="{BB962C8B-B14F-4D97-AF65-F5344CB8AC3E}">
        <p14:creationId xmlns:p14="http://schemas.microsoft.com/office/powerpoint/2010/main" val="126107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smtClean="0"/>
              <a:t>Correlation- Convolution</a:t>
            </a:r>
            <a:endParaRPr lang="en-US" sz="4000" dirty="0"/>
          </a:p>
        </p:txBody>
      </p:sp>
      <p:sp>
        <p:nvSpPr>
          <p:cNvPr id="36867" name="Content Placeholder 2"/>
          <p:cNvSpPr>
            <a:spLocks noGrp="1"/>
          </p:cNvSpPr>
          <p:nvPr>
            <p:ph idx="1"/>
          </p:nvPr>
        </p:nvSpPr>
        <p:spPr>
          <a:xfrm>
            <a:off x="457200" y="1981200"/>
            <a:ext cx="8229600" cy="3886200"/>
          </a:xfrm>
        </p:spPr>
        <p:txBody>
          <a:bodyPr/>
          <a:lstStyle/>
          <a:p>
            <a:pPr>
              <a:lnSpc>
                <a:spcPct val="150000"/>
              </a:lnSpc>
            </a:pPr>
            <a:r>
              <a:rPr lang="en-US" sz="2000" dirty="0" smtClean="0"/>
              <a:t>What are the differences between correlation and convolution?</a:t>
            </a:r>
          </a:p>
          <a:p>
            <a:pPr>
              <a:lnSpc>
                <a:spcPct val="150000"/>
              </a:lnSpc>
            </a:pPr>
            <a:r>
              <a:rPr lang="en-US" sz="2000" b="1" i="1" dirty="0"/>
              <a:t>Correlation</a:t>
            </a:r>
            <a:r>
              <a:rPr lang="en-US" sz="2000" dirty="0"/>
              <a:t> is measurement of the similarity between two </a:t>
            </a:r>
            <a:r>
              <a:rPr lang="vi-VN" sz="2000" dirty="0" smtClean="0"/>
              <a:t>image</a:t>
            </a:r>
            <a:r>
              <a:rPr lang="en-US" sz="2000" dirty="0" smtClean="0"/>
              <a:t>.</a:t>
            </a:r>
            <a:endParaRPr lang="en-US" sz="2000" dirty="0"/>
          </a:p>
          <a:p>
            <a:pPr>
              <a:lnSpc>
                <a:spcPct val="150000"/>
              </a:lnSpc>
            </a:pPr>
            <a:r>
              <a:rPr lang="en-US" sz="2000" b="1" i="1" dirty="0"/>
              <a:t>Convolution</a:t>
            </a:r>
            <a:r>
              <a:rPr lang="en-US" sz="2000" dirty="0"/>
              <a:t> is measurement of effect of one </a:t>
            </a:r>
            <a:r>
              <a:rPr lang="vi-VN" sz="2000" dirty="0" smtClean="0"/>
              <a:t>image </a:t>
            </a:r>
            <a:r>
              <a:rPr lang="en-US" sz="2000" dirty="0" smtClean="0"/>
              <a:t>on </a:t>
            </a:r>
            <a:r>
              <a:rPr lang="en-US" sz="2000" dirty="0"/>
              <a:t>the other </a:t>
            </a:r>
            <a:r>
              <a:rPr lang="vi-VN" sz="2000" dirty="0" smtClean="0"/>
              <a:t>image</a:t>
            </a:r>
            <a:r>
              <a:rPr lang="en-US" sz="2000" dirty="0" smtClean="0"/>
              <a:t>.</a:t>
            </a:r>
            <a:endParaRPr lang="en-US" sz="2000" dirty="0"/>
          </a:p>
          <a:p>
            <a:pPr>
              <a:lnSpc>
                <a:spcPct val="150000"/>
              </a:lnSpc>
            </a:pPr>
            <a:r>
              <a:rPr lang="en-US" sz="2000" dirty="0"/>
              <a:t>The mathematical calculation of Correlation is same as convolution in time domain, except that the </a:t>
            </a:r>
            <a:r>
              <a:rPr lang="vi-VN" sz="2000" dirty="0" smtClean="0"/>
              <a:t>image </a:t>
            </a:r>
            <a:r>
              <a:rPr lang="en-US" sz="2000" dirty="0" smtClean="0"/>
              <a:t>is </a:t>
            </a:r>
            <a:r>
              <a:rPr lang="en-US" sz="2000" dirty="0"/>
              <a:t>not reversed, before the multiplication process. If the filter is symmetric then the output of both the expression would be same.</a:t>
            </a:r>
          </a:p>
          <a:p>
            <a:pPr>
              <a:lnSpc>
                <a:spcPct val="150000"/>
              </a:lnSpc>
            </a:pPr>
            <a:endParaRPr lang="en-US" sz="2000" dirty="0" smtClean="0"/>
          </a:p>
        </p:txBody>
      </p:sp>
    </p:spTree>
    <p:extLst>
      <p:ext uri="{BB962C8B-B14F-4D97-AF65-F5344CB8AC3E}">
        <p14:creationId xmlns:p14="http://schemas.microsoft.com/office/powerpoint/2010/main" val="1584710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Mean Filter</a:t>
            </a:r>
          </a:p>
        </p:txBody>
      </p:sp>
      <p:sp>
        <p:nvSpPr>
          <p:cNvPr id="36867" name="Content Placeholder 2"/>
          <p:cNvSpPr>
            <a:spLocks noGrp="1"/>
          </p:cNvSpPr>
          <p:nvPr>
            <p:ph idx="1"/>
          </p:nvPr>
        </p:nvSpPr>
        <p:spPr>
          <a:xfrm>
            <a:off x="457200" y="1981200"/>
            <a:ext cx="8229600" cy="3886200"/>
          </a:xfrm>
        </p:spPr>
        <p:txBody>
          <a:bodyPr/>
          <a:lstStyle/>
          <a:p>
            <a:pPr>
              <a:lnSpc>
                <a:spcPct val="150000"/>
              </a:lnSpc>
            </a:pPr>
            <a:r>
              <a:rPr lang="en-US" sz="2000" dirty="0"/>
              <a:t>It is often used to reduce noise in images.</a:t>
            </a:r>
          </a:p>
          <a:p>
            <a:pPr>
              <a:lnSpc>
                <a:spcPct val="150000"/>
              </a:lnSpc>
            </a:pPr>
            <a:r>
              <a:rPr lang="en-US" sz="2000" dirty="0"/>
              <a:t>The idea of mean filtering is simply to replace each pixel value in an image with the mean </a:t>
            </a:r>
            <a:r>
              <a:rPr lang="en-US" sz="2000" dirty="0" smtClean="0"/>
              <a:t>(“average”) </a:t>
            </a:r>
            <a:r>
              <a:rPr lang="en-US" sz="2000" dirty="0"/>
              <a:t>value of its neighbors, including itself.</a:t>
            </a:r>
            <a:endParaRPr lang="en-US" sz="2000" dirty="0" smtClean="0"/>
          </a:p>
        </p:txBody>
      </p:sp>
    </p:spTree>
    <p:extLst>
      <p:ext uri="{BB962C8B-B14F-4D97-AF65-F5344CB8AC3E}">
        <p14:creationId xmlns:p14="http://schemas.microsoft.com/office/powerpoint/2010/main" val="1959343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smtClean="0"/>
              <a:t>Mean</a:t>
            </a:r>
            <a:r>
              <a:rPr lang="en-US" sz="4000" dirty="0" smtClean="0"/>
              <a:t>Filter</a:t>
            </a:r>
            <a:endParaRPr lang="en-US" sz="4000" dirty="0"/>
          </a:p>
        </p:txBody>
      </p:sp>
      <p:sp>
        <p:nvSpPr>
          <p:cNvPr id="36867" name="Content Placeholder 2"/>
          <p:cNvSpPr>
            <a:spLocks noGrp="1"/>
          </p:cNvSpPr>
          <p:nvPr>
            <p:ph idx="1"/>
          </p:nvPr>
        </p:nvSpPr>
        <p:spPr>
          <a:xfrm>
            <a:off x="457200" y="1676400"/>
            <a:ext cx="8229600" cy="838200"/>
          </a:xfrm>
        </p:spPr>
        <p:txBody>
          <a:bodyPr/>
          <a:lstStyle/>
          <a:p>
            <a:r>
              <a:rPr lang="en-US" sz="2000"/>
              <a:t>Keeping border values unchanged</a:t>
            </a:r>
            <a:endParaRPr lang="en-US" sz="2000" dirty="0"/>
          </a:p>
          <a:p>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62200"/>
            <a:ext cx="8382000" cy="3613150"/>
          </a:xfrm>
          <a:prstGeom prst="rect">
            <a:avLst/>
          </a:prstGeom>
        </p:spPr>
      </p:pic>
    </p:spTree>
    <p:extLst>
      <p:ext uri="{BB962C8B-B14F-4D97-AF65-F5344CB8AC3E}">
        <p14:creationId xmlns:p14="http://schemas.microsoft.com/office/powerpoint/2010/main" val="1502781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smtClean="0"/>
              <a:t>Mean </a:t>
            </a:r>
            <a:r>
              <a:rPr lang="en-US" sz="4000" dirty="0" smtClean="0"/>
              <a:t>Filter</a:t>
            </a:r>
            <a:endParaRPr lang="en-US" sz="4000" dirty="0"/>
          </a:p>
        </p:txBody>
      </p:sp>
      <p:sp>
        <p:nvSpPr>
          <p:cNvPr id="36867" name="Content Placeholder 2"/>
          <p:cNvSpPr>
            <a:spLocks noGrp="1"/>
          </p:cNvSpPr>
          <p:nvPr>
            <p:ph idx="1"/>
          </p:nvPr>
        </p:nvSpPr>
        <p:spPr>
          <a:xfrm>
            <a:off x="457200" y="1676400"/>
            <a:ext cx="8229600" cy="838200"/>
          </a:xfrm>
        </p:spPr>
        <p:txBody>
          <a:bodyPr/>
          <a:lstStyle/>
          <a:p>
            <a:r>
              <a:rPr lang="en-US" sz="2000" dirty="0"/>
              <a:t>Extending border values outside with values at boundary</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65490"/>
            <a:ext cx="3479800" cy="396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00" y="2348866"/>
            <a:ext cx="4314246" cy="3899534"/>
          </a:xfrm>
          <a:prstGeom prst="rect">
            <a:avLst/>
          </a:prstGeom>
        </p:spPr>
      </p:pic>
    </p:spTree>
    <p:extLst>
      <p:ext uri="{BB962C8B-B14F-4D97-AF65-F5344CB8AC3E}">
        <p14:creationId xmlns:p14="http://schemas.microsoft.com/office/powerpoint/2010/main" val="931489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smtClean="0"/>
              <a:t>Mean </a:t>
            </a:r>
            <a:r>
              <a:rPr lang="en-US" sz="4000" dirty="0" smtClean="0"/>
              <a:t>Filter</a:t>
            </a:r>
            <a:endParaRPr lang="en-US" sz="4000" dirty="0"/>
          </a:p>
        </p:txBody>
      </p:sp>
      <p:sp>
        <p:nvSpPr>
          <p:cNvPr id="36867" name="Content Placeholder 2"/>
          <p:cNvSpPr>
            <a:spLocks noGrp="1"/>
          </p:cNvSpPr>
          <p:nvPr>
            <p:ph idx="1"/>
          </p:nvPr>
        </p:nvSpPr>
        <p:spPr>
          <a:xfrm>
            <a:off x="457200" y="1676400"/>
            <a:ext cx="8229600" cy="838200"/>
          </a:xfrm>
        </p:spPr>
        <p:txBody>
          <a:bodyPr/>
          <a:lstStyle/>
          <a:p>
            <a:r>
              <a:rPr lang="en-US" sz="2000" dirty="0"/>
              <a:t>Extending border values outside with 0s (Zero-padding)</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56256"/>
            <a:ext cx="3809999" cy="41826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260" y="2341085"/>
            <a:ext cx="4072890" cy="3869245"/>
          </a:xfrm>
          <a:prstGeom prst="rect">
            <a:avLst/>
          </a:prstGeom>
        </p:spPr>
      </p:pic>
    </p:spTree>
    <p:extLst>
      <p:ext uri="{BB962C8B-B14F-4D97-AF65-F5344CB8AC3E}">
        <p14:creationId xmlns:p14="http://schemas.microsoft.com/office/powerpoint/2010/main" val="476152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smtClean="0"/>
              <a:t>Mean </a:t>
            </a:r>
            <a:r>
              <a:rPr lang="en-US" sz="4000" dirty="0" smtClean="0"/>
              <a:t>Filter</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31305"/>
            <a:ext cx="2899833" cy="289560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60802" y="2057400"/>
            <a:ext cx="2903968" cy="2895600"/>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2590800"/>
            <a:ext cx="1804030" cy="1790700"/>
          </a:xfrm>
          <a:prstGeom prst="rect">
            <a:avLst/>
          </a:prstGeom>
        </p:spPr>
      </p:pic>
    </p:spTree>
    <p:extLst>
      <p:ext uri="{BB962C8B-B14F-4D97-AF65-F5344CB8AC3E}">
        <p14:creationId xmlns:p14="http://schemas.microsoft.com/office/powerpoint/2010/main" val="1204754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5029200"/>
          </a:xfrm>
        </p:spPr>
        <p:txBody>
          <a:bodyPr/>
          <a:lstStyle/>
          <a:p>
            <a:pPr>
              <a:lnSpc>
                <a:spcPct val="150000"/>
              </a:lnSpc>
            </a:pPr>
            <a:r>
              <a:rPr lang="en-US" sz="2000" dirty="0"/>
              <a:t>Median filtering is a nonlinear method used to remove noise from </a:t>
            </a:r>
            <a:r>
              <a:rPr lang="en-US" sz="2000" dirty="0" smtClean="0"/>
              <a:t>images.</a:t>
            </a:r>
          </a:p>
          <a:p>
            <a:pPr>
              <a:lnSpc>
                <a:spcPct val="150000"/>
              </a:lnSpc>
            </a:pPr>
            <a:r>
              <a:rPr lang="en-US" sz="2000" dirty="0"/>
              <a:t>It is widely used as it is very effective at removing noise while preserving edges. </a:t>
            </a:r>
          </a:p>
          <a:p>
            <a:pPr>
              <a:lnSpc>
                <a:spcPct val="150000"/>
              </a:lnSpc>
            </a:pPr>
            <a:r>
              <a:rPr lang="en-US" sz="2000" dirty="0"/>
              <a:t>It is particularly effective at removing ‘salt and pepper’ type noise. </a:t>
            </a:r>
          </a:p>
          <a:p>
            <a:pPr>
              <a:lnSpc>
                <a:spcPct val="150000"/>
              </a:lnSpc>
            </a:pPr>
            <a:r>
              <a:rPr lang="en-US" sz="2000" dirty="0"/>
              <a:t>The median filter works by moving through the image pixel by pixel, replacing each value with the median value of </a:t>
            </a:r>
            <a:r>
              <a:rPr lang="en-US" sz="2000" dirty="0" err="1"/>
              <a:t>neighbouring</a:t>
            </a:r>
            <a:r>
              <a:rPr lang="en-US" sz="2000" dirty="0"/>
              <a:t> pixels. </a:t>
            </a:r>
          </a:p>
          <a:p>
            <a:pPr>
              <a:lnSpc>
                <a:spcPct val="150000"/>
              </a:lnSpc>
            </a:pPr>
            <a:r>
              <a:rPr lang="en-US" sz="2000" dirty="0"/>
              <a:t>The median is calculated by first sorting all the pixel values from the window into numerical order, and then replacing the pixel being considered with the middle (median) pixel value. </a:t>
            </a:r>
          </a:p>
          <a:p>
            <a:pPr>
              <a:lnSpc>
                <a:spcPct val="150000"/>
              </a:lnSpc>
            </a:pPr>
            <a:endParaRPr lang="en-US" sz="2000" dirty="0"/>
          </a:p>
          <a:p>
            <a:pPr>
              <a:lnSpc>
                <a:spcPct val="150000"/>
              </a:lnSpc>
            </a:pPr>
            <a:endParaRPr lang="en-US" sz="2000" dirty="0"/>
          </a:p>
        </p:txBody>
      </p:sp>
    </p:spTree>
    <p:extLst>
      <p:ext uri="{BB962C8B-B14F-4D97-AF65-F5344CB8AC3E}">
        <p14:creationId xmlns:p14="http://schemas.microsoft.com/office/powerpoint/2010/main" val="294110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a:t>Keeping border values unchanged </a:t>
            </a:r>
          </a:p>
          <a:p>
            <a:endParaRPr lang="en-US" sz="2000" dirty="0"/>
          </a:p>
          <a:p>
            <a:endParaRPr lang="en-US" sz="2000" dirty="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8077200" cy="4070350"/>
          </a:xfrm>
          <a:prstGeom prst="rect">
            <a:avLst/>
          </a:prstGeom>
        </p:spPr>
      </p:pic>
    </p:spTree>
    <p:extLst>
      <p:ext uri="{BB962C8B-B14F-4D97-AF65-F5344CB8AC3E}">
        <p14:creationId xmlns:p14="http://schemas.microsoft.com/office/powerpoint/2010/main" val="146934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dirty="0"/>
              <a:t>Extending border values outside with values at boundary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4114800" cy="41297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286000"/>
            <a:ext cx="3434378" cy="3456679"/>
          </a:xfrm>
          <a:prstGeom prst="rect">
            <a:avLst/>
          </a:prstGeom>
        </p:spPr>
      </p:pic>
    </p:spTree>
    <p:extLst>
      <p:ext uri="{BB962C8B-B14F-4D97-AF65-F5344CB8AC3E}">
        <p14:creationId xmlns:p14="http://schemas.microsoft.com/office/powerpoint/2010/main" val="1469834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p:txBody>
          <a:bodyPr/>
          <a:lstStyle/>
          <a:p>
            <a:r>
              <a:rPr lang="en-US" sz="4000" dirty="0"/>
              <a:t>Objectives</a:t>
            </a:r>
          </a:p>
        </p:txBody>
      </p:sp>
      <p:sp>
        <p:nvSpPr>
          <p:cNvPr id="3077" name="Rectangle 3"/>
          <p:cNvSpPr>
            <a:spLocks noGrp="1"/>
          </p:cNvSpPr>
          <p:nvPr>
            <p:ph type="body" idx="1"/>
          </p:nvPr>
        </p:nvSpPr>
        <p:spPr>
          <a:xfrm>
            <a:off x="457200" y="1371600"/>
            <a:ext cx="8229600" cy="5486400"/>
          </a:xfrm>
        </p:spPr>
        <p:txBody>
          <a:bodyPr/>
          <a:lstStyle/>
          <a:p>
            <a:pPr>
              <a:buClrTx/>
              <a:buSzTx/>
              <a:buFont typeface="Arial" charset="0"/>
              <a:buChar char="•"/>
            </a:pPr>
            <a:r>
              <a:rPr lang="en-US" dirty="0">
                <a:latin typeface="Calibri" pitchFamily="34" charset="0"/>
              </a:rPr>
              <a:t>What </a:t>
            </a:r>
            <a:r>
              <a:rPr lang="en-US" dirty="0">
                <a:latin typeface="Calibri" pitchFamily="34" charset="0"/>
              </a:rPr>
              <a:t>i</a:t>
            </a:r>
            <a:r>
              <a:rPr lang="en-US" dirty="0" smtClean="0">
                <a:latin typeface="Calibri" pitchFamily="34" charset="0"/>
              </a:rPr>
              <a:t>s image </a:t>
            </a:r>
            <a:r>
              <a:rPr lang="en-US" dirty="0">
                <a:latin typeface="Calibri" pitchFamily="34" charset="0"/>
              </a:rPr>
              <a:t>f</a:t>
            </a:r>
            <a:r>
              <a:rPr lang="en-US" dirty="0" smtClean="0">
                <a:latin typeface="Calibri" pitchFamily="34" charset="0"/>
              </a:rPr>
              <a:t>iltering</a:t>
            </a:r>
            <a:endParaRPr lang="en-US" dirty="0" smtClean="0">
              <a:latin typeface="Calibri" pitchFamily="34" charset="0"/>
            </a:endParaRPr>
          </a:p>
          <a:p>
            <a:pPr>
              <a:buClrTx/>
              <a:buSzTx/>
              <a:buFont typeface="Arial" charset="0"/>
              <a:buChar char="•"/>
            </a:pPr>
            <a:r>
              <a:rPr lang="en-US" dirty="0">
                <a:latin typeface="Calibri" pitchFamily="34" charset="0"/>
              </a:rPr>
              <a:t>T</a:t>
            </a:r>
            <a:r>
              <a:rPr lang="en-US" dirty="0" smtClean="0">
                <a:latin typeface="Calibri" pitchFamily="34" charset="0"/>
              </a:rPr>
              <a:t>he </a:t>
            </a:r>
            <a:r>
              <a:rPr lang="en-US" dirty="0">
                <a:latin typeface="Calibri" pitchFamily="34" charset="0"/>
              </a:rPr>
              <a:t>difference between linear and nonlinear </a:t>
            </a:r>
            <a:r>
              <a:rPr lang="en-US" dirty="0" smtClean="0">
                <a:latin typeface="Calibri" pitchFamily="34" charset="0"/>
              </a:rPr>
              <a:t>filters</a:t>
            </a:r>
          </a:p>
          <a:p>
            <a:pPr>
              <a:buClrTx/>
              <a:buSzTx/>
              <a:buFont typeface="Arial" charset="0"/>
              <a:buChar char="•"/>
            </a:pPr>
            <a:r>
              <a:rPr lang="vi-VN" dirty="0" smtClean="0">
                <a:latin typeface="Calibri" pitchFamily="34" charset="0"/>
              </a:rPr>
              <a:t>Correlation and Convolution</a:t>
            </a:r>
            <a:endParaRPr lang="en-US" dirty="0" smtClean="0">
              <a:latin typeface="Calibri" pitchFamily="34" charset="0"/>
            </a:endParaRPr>
          </a:p>
          <a:p>
            <a:pPr>
              <a:buClrTx/>
              <a:buSzTx/>
              <a:buFont typeface="Arial" charset="0"/>
              <a:buChar char="•"/>
            </a:pPr>
            <a:r>
              <a:rPr lang="en-US" dirty="0" smtClean="0">
                <a:latin typeface="Calibri" pitchFamily="34" charset="0"/>
              </a:rPr>
              <a:t>Learn </a:t>
            </a:r>
            <a:r>
              <a:rPr lang="en-US" dirty="0">
                <a:latin typeface="Calibri" pitchFamily="34" charset="0"/>
              </a:rPr>
              <a:t>how linear filters work and their </a:t>
            </a:r>
            <a:r>
              <a:rPr lang="en-US" dirty="0" smtClean="0">
                <a:latin typeface="Calibri" pitchFamily="34" charset="0"/>
              </a:rPr>
              <a:t>implementation</a:t>
            </a:r>
          </a:p>
          <a:p>
            <a:pPr>
              <a:buClrTx/>
              <a:buSzTx/>
              <a:buFont typeface="Arial" charset="0"/>
              <a:buChar char="•"/>
            </a:pPr>
            <a:r>
              <a:rPr lang="en-US" dirty="0" smtClean="0">
                <a:latin typeface="Calibri" pitchFamily="34" charset="0"/>
              </a:rPr>
              <a:t>Learn </a:t>
            </a:r>
            <a:r>
              <a:rPr lang="en-US" dirty="0">
                <a:latin typeface="Calibri" pitchFamily="34" charset="0"/>
              </a:rPr>
              <a:t>how </a:t>
            </a:r>
            <a:r>
              <a:rPr lang="vi-VN" dirty="0" smtClean="0">
                <a:latin typeface="Calibri" pitchFamily="34" charset="0"/>
              </a:rPr>
              <a:t>non</a:t>
            </a:r>
            <a:r>
              <a:rPr lang="en-US" dirty="0" smtClean="0">
                <a:latin typeface="Calibri" pitchFamily="34" charset="0"/>
              </a:rPr>
              <a:t>linear </a:t>
            </a:r>
            <a:r>
              <a:rPr lang="en-US" dirty="0">
                <a:latin typeface="Calibri" pitchFamily="34" charset="0"/>
              </a:rPr>
              <a:t>filters work and their </a:t>
            </a:r>
            <a:r>
              <a:rPr lang="en-US" dirty="0" smtClean="0">
                <a:latin typeface="Calibri" pitchFamily="34" charset="0"/>
              </a:rPr>
              <a:t>implementation</a:t>
            </a:r>
          </a:p>
        </p:txBody>
      </p:sp>
      <p:sp>
        <p:nvSpPr>
          <p:cNvPr id="2" name="Slide Number Placeholder 1"/>
          <p:cNvSpPr>
            <a:spLocks noGrp="1"/>
          </p:cNvSpPr>
          <p:nvPr>
            <p:ph type="sldNum" sz="quarter" idx="12"/>
          </p:nvPr>
        </p:nvSpPr>
        <p:spPr/>
        <p:txBody>
          <a:bodyPr/>
          <a:lstStyle/>
          <a:p>
            <a:pPr>
              <a:defRPr/>
            </a:pPr>
            <a:fld id="{017F965C-3CEB-45B2-B97C-76AD457A2442}" type="slidenum">
              <a:rPr lang="en-US" smtClean="0"/>
              <a:pPr>
                <a:defRPr/>
              </a:pPr>
              <a:t>2</a:t>
            </a:fld>
            <a:r>
              <a:rPr lang="en-US"/>
              <a:t>/11</a:t>
            </a:r>
            <a:endParaRPr lang="en-US" dirty="0"/>
          </a:p>
        </p:txBody>
      </p:sp>
    </p:spTree>
    <p:extLst>
      <p:ext uri="{BB962C8B-B14F-4D97-AF65-F5344CB8AC3E}">
        <p14:creationId xmlns:p14="http://schemas.microsoft.com/office/powerpoint/2010/main" val="2971645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dirty="0"/>
              <a:t>Extending border values outside with 0s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73" y="2286000"/>
            <a:ext cx="3858309" cy="3886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229" y="2252949"/>
            <a:ext cx="3024249" cy="3048000"/>
          </a:xfrm>
          <a:prstGeom prst="rect">
            <a:avLst/>
          </a:prstGeom>
        </p:spPr>
      </p:pic>
    </p:spTree>
    <p:extLst>
      <p:ext uri="{BB962C8B-B14F-4D97-AF65-F5344CB8AC3E}">
        <p14:creationId xmlns:p14="http://schemas.microsoft.com/office/powerpoint/2010/main" val="1117142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29" y="1371600"/>
            <a:ext cx="4327471" cy="45259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929" y="1371600"/>
            <a:ext cx="4327471" cy="4510881"/>
          </a:xfrm>
          <a:prstGeom prst="rect">
            <a:avLst/>
          </a:prstGeom>
        </p:spPr>
      </p:pic>
    </p:spTree>
    <p:extLst>
      <p:ext uri="{BB962C8B-B14F-4D97-AF65-F5344CB8AC3E}">
        <p14:creationId xmlns:p14="http://schemas.microsoft.com/office/powerpoint/2010/main" val="213975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Gaussian Smoothing</a:t>
            </a:r>
          </a:p>
        </p:txBody>
      </p:sp>
      <p:sp>
        <p:nvSpPr>
          <p:cNvPr id="36867" name="Content Placeholder 2"/>
          <p:cNvSpPr>
            <a:spLocks noGrp="1"/>
          </p:cNvSpPr>
          <p:nvPr>
            <p:ph idx="1"/>
          </p:nvPr>
        </p:nvSpPr>
        <p:spPr>
          <a:xfrm>
            <a:off x="457200" y="1981200"/>
            <a:ext cx="8229600" cy="3886200"/>
          </a:xfrm>
        </p:spPr>
        <p:txBody>
          <a:bodyPr/>
          <a:lstStyle/>
          <a:p>
            <a:r>
              <a:rPr lang="en-US" sz="2000" dirty="0"/>
              <a:t>Gaussian smoothing is the result of blurring an image by a Gaussian </a:t>
            </a:r>
            <a:r>
              <a:rPr lang="en-US" sz="2000" dirty="0" smtClean="0"/>
              <a:t>function.</a:t>
            </a:r>
          </a:p>
          <a:p>
            <a:r>
              <a:rPr lang="en-US" sz="2000" dirty="0" smtClean="0"/>
              <a:t>Enhance </a:t>
            </a:r>
            <a:r>
              <a:rPr lang="en-US" sz="2000" dirty="0"/>
              <a:t>image structures at different </a:t>
            </a:r>
            <a:r>
              <a:rPr lang="en-US" sz="2000" dirty="0" smtClean="0"/>
              <a:t>scales.</a:t>
            </a:r>
          </a:p>
          <a:p>
            <a:r>
              <a:rPr lang="en-US" sz="2000" dirty="0"/>
              <a:t>Smooth blur resembling that of viewing the image through a translucent screen</a:t>
            </a:r>
          </a:p>
          <a:p>
            <a:r>
              <a:rPr lang="en-US" sz="2000" dirty="0"/>
              <a:t>A smoothed function is the convolution of </a:t>
            </a:r>
            <a:r>
              <a:rPr lang="en-US" sz="2000"/>
              <a:t>the </a:t>
            </a:r>
            <a:r>
              <a:rPr lang="en-US" sz="2000" smtClean="0"/>
              <a:t>original </a:t>
            </a:r>
            <a:r>
              <a:rPr lang="en-US" sz="2000" dirty="0"/>
              <a:t>function f with the Gaussian weight function </a:t>
            </a:r>
            <a:r>
              <a:rPr lang="en-US" sz="2000" dirty="0" smtClean="0"/>
              <a:t>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90" y="4800600"/>
            <a:ext cx="5105400" cy="1005208"/>
          </a:xfrm>
          <a:prstGeom prst="rect">
            <a:avLst/>
          </a:prstGeom>
        </p:spPr>
      </p:pic>
    </p:spTree>
    <p:extLst>
      <p:ext uri="{BB962C8B-B14F-4D97-AF65-F5344CB8AC3E}">
        <p14:creationId xmlns:p14="http://schemas.microsoft.com/office/powerpoint/2010/main" val="1022963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Gaussian Smoothing</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490" y="1981200"/>
            <a:ext cx="8310562" cy="3505200"/>
          </a:xfrm>
        </p:spPr>
      </p:pic>
    </p:spTree>
    <p:extLst>
      <p:ext uri="{BB962C8B-B14F-4D97-AF65-F5344CB8AC3E}">
        <p14:creationId xmlns:p14="http://schemas.microsoft.com/office/powerpoint/2010/main" val="933110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b="0" dirty="0"/>
              <a:t>Bilateral filtering </a:t>
            </a:r>
            <a:endParaRPr lang="en-US" sz="4000" dirty="0"/>
          </a:p>
        </p:txBody>
      </p:sp>
      <p:sp>
        <p:nvSpPr>
          <p:cNvPr id="36867" name="Content Placeholder 2"/>
          <p:cNvSpPr>
            <a:spLocks noGrp="1"/>
          </p:cNvSpPr>
          <p:nvPr>
            <p:ph idx="1"/>
          </p:nvPr>
        </p:nvSpPr>
        <p:spPr>
          <a:xfrm>
            <a:off x="457200" y="1676400"/>
            <a:ext cx="8229600" cy="4191000"/>
          </a:xfrm>
        </p:spPr>
        <p:txBody>
          <a:bodyPr/>
          <a:lstStyle/>
          <a:p>
            <a:r>
              <a:rPr lang="en-US" sz="2000" dirty="0" smtClean="0"/>
              <a:t>The </a:t>
            </a:r>
            <a:r>
              <a:rPr lang="en-US" sz="2000" dirty="0"/>
              <a:t>bilateral filter adds a </a:t>
            </a:r>
            <a:r>
              <a:rPr lang="en-US" sz="2000" i="1" dirty="0"/>
              <a:t>tonal weight</a:t>
            </a:r>
            <a:r>
              <a:rPr lang="en-US" sz="2000" dirty="0"/>
              <a:t> such that pixel values that are close to the pixel value in the center are weighted more than pixel values that are more different</a:t>
            </a:r>
          </a:p>
          <a:p>
            <a:endParaRPr lang="en-US" sz="2000" dirty="0" smtClean="0"/>
          </a:p>
          <a:p>
            <a:r>
              <a:rPr lang="en-US" sz="2000" dirty="0" smtClean="0"/>
              <a:t>This </a:t>
            </a:r>
            <a:r>
              <a:rPr lang="en-US" sz="2000" dirty="0"/>
              <a:t>tonal weighting makes that the bilateral filter is capable of preserving edges (large differences in tonal value) while smoothing in the more flat regions (small tonal differences</a:t>
            </a:r>
            <a:r>
              <a:rPr lang="en-US" sz="2000" dirty="0" smtClean="0"/>
              <a:t>).</a:t>
            </a:r>
          </a:p>
          <a:p>
            <a:endParaRPr lang="en-US" sz="2000" dirty="0" smtClean="0"/>
          </a:p>
          <a:p>
            <a:r>
              <a:rPr lang="en-US" sz="2000" dirty="0" smtClean="0"/>
              <a:t>The </a:t>
            </a:r>
            <a:r>
              <a:rPr lang="en-US" sz="2000" dirty="0"/>
              <a:t>bilateral filter starts with linear Gaussian smoothing:</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967768"/>
            <a:ext cx="6705600" cy="1315038"/>
          </a:xfrm>
          <a:prstGeom prst="rect">
            <a:avLst/>
          </a:prstGeom>
        </p:spPr>
      </p:pic>
    </p:spTree>
    <p:extLst>
      <p:ext uri="{BB962C8B-B14F-4D97-AF65-F5344CB8AC3E}">
        <p14:creationId xmlns:p14="http://schemas.microsoft.com/office/powerpoint/2010/main" val="952062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b="0" dirty="0"/>
              <a:t>Bilateral filtering </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3732219"/>
            <a:ext cx="5322017" cy="26241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1447799"/>
            <a:ext cx="8524850" cy="2284419"/>
          </a:xfrm>
          <a:prstGeom prst="rect">
            <a:avLst/>
          </a:prstGeom>
        </p:spPr>
      </p:pic>
    </p:spTree>
    <p:extLst>
      <p:ext uri="{BB962C8B-B14F-4D97-AF65-F5344CB8AC3E}">
        <p14:creationId xmlns:p14="http://schemas.microsoft.com/office/powerpoint/2010/main" val="1626250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buClrTx/>
              <a:buSzTx/>
              <a:buFont typeface="Arial" charset="0"/>
              <a:buChar char="•"/>
            </a:pPr>
            <a:r>
              <a:rPr lang="en-US" dirty="0">
                <a:latin typeface="Calibri" pitchFamily="34" charset="0"/>
              </a:rPr>
              <a:t>What is image filtering</a:t>
            </a:r>
          </a:p>
          <a:p>
            <a:pPr>
              <a:buClrTx/>
              <a:buSzTx/>
              <a:buFont typeface="Arial" charset="0"/>
              <a:buChar char="•"/>
            </a:pPr>
            <a:r>
              <a:rPr lang="en-US" dirty="0">
                <a:latin typeface="Calibri" pitchFamily="34" charset="0"/>
              </a:rPr>
              <a:t>The difference between linear and nonlinear filters</a:t>
            </a:r>
          </a:p>
          <a:p>
            <a:pPr>
              <a:buClrTx/>
              <a:buSzTx/>
              <a:buFont typeface="Arial" charset="0"/>
              <a:buChar char="•"/>
            </a:pPr>
            <a:r>
              <a:rPr lang="vi-VN" dirty="0">
                <a:latin typeface="Calibri" pitchFamily="34" charset="0"/>
              </a:rPr>
              <a:t>Correlation and Convolution</a:t>
            </a:r>
            <a:endParaRPr lang="en-US" dirty="0">
              <a:latin typeface="Calibri" pitchFamily="34" charset="0"/>
            </a:endParaRPr>
          </a:p>
          <a:p>
            <a:pPr>
              <a:buClrTx/>
              <a:buSzTx/>
              <a:buFont typeface="Arial" charset="0"/>
              <a:buChar char="•"/>
            </a:pPr>
            <a:r>
              <a:rPr lang="en-US" dirty="0">
                <a:latin typeface="Calibri" pitchFamily="34" charset="0"/>
              </a:rPr>
              <a:t>Learn how linear filters work and their implementation</a:t>
            </a:r>
          </a:p>
          <a:p>
            <a:pPr>
              <a:buClrTx/>
              <a:buSzTx/>
              <a:buFont typeface="Arial" charset="0"/>
              <a:buChar char="•"/>
            </a:pPr>
            <a:r>
              <a:rPr lang="en-US" dirty="0">
                <a:latin typeface="Calibri" pitchFamily="34" charset="0"/>
              </a:rPr>
              <a:t>Learn how </a:t>
            </a:r>
            <a:r>
              <a:rPr lang="vi-VN" dirty="0">
                <a:latin typeface="Calibri" pitchFamily="34" charset="0"/>
              </a:rPr>
              <a:t>non</a:t>
            </a:r>
            <a:r>
              <a:rPr lang="en-US" dirty="0">
                <a:latin typeface="Calibri" pitchFamily="34" charset="0"/>
              </a:rPr>
              <a:t>linear filters work and their implementation</a:t>
            </a:r>
          </a:p>
        </p:txBody>
      </p:sp>
    </p:spTree>
    <p:extLst>
      <p:ext uri="{BB962C8B-B14F-4D97-AF65-F5344CB8AC3E}">
        <p14:creationId xmlns:p14="http://schemas.microsoft.com/office/powerpoint/2010/main" val="1051502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smtClean="0">
                <a:latin typeface="Arial" charset="0"/>
                <a:cs typeface="Arial" charset="0"/>
              </a:rPr>
              <a:t>What is image filter</a:t>
            </a:r>
            <a:endParaRPr lang="en-US" sz="4000" dirty="0">
              <a:latin typeface="Arial" charset="0"/>
              <a:cs typeface="Arial" charset="0"/>
            </a:endParaRPr>
          </a:p>
        </p:txBody>
      </p:sp>
      <p:sp>
        <p:nvSpPr>
          <p:cNvPr id="36867" name="Content Placeholder 2"/>
          <p:cNvSpPr>
            <a:spLocks noGrp="1"/>
          </p:cNvSpPr>
          <p:nvPr>
            <p:ph idx="1"/>
          </p:nvPr>
        </p:nvSpPr>
        <p:spPr>
          <a:xfrm>
            <a:off x="457200" y="1371600"/>
            <a:ext cx="8229600" cy="3429000"/>
          </a:xfrm>
        </p:spPr>
        <p:txBody>
          <a:bodyPr/>
          <a:lstStyle/>
          <a:p>
            <a:r>
              <a:rPr lang="en-US" sz="2000" dirty="0"/>
              <a:t>Filtering is a technique for modifying or enhancing an </a:t>
            </a:r>
            <a:r>
              <a:rPr lang="en-US" sz="2000" dirty="0" smtClean="0"/>
              <a:t>image.</a:t>
            </a:r>
          </a:p>
          <a:p>
            <a:pPr marL="0" indent="0">
              <a:buNone/>
            </a:pPr>
            <a:endParaRPr lang="en-US" sz="2000" dirty="0" smtClean="0"/>
          </a:p>
          <a:p>
            <a:r>
              <a:rPr lang="en-US" sz="2000" dirty="0" smtClean="0"/>
              <a:t>Filters </a:t>
            </a:r>
            <a:r>
              <a:rPr lang="en-US" sz="2000" dirty="0"/>
              <a:t>are just systems that form a new, and preferably enhanced, image from a combination of the original image's pixel values.</a:t>
            </a:r>
            <a:endParaRPr lang="en-US" sz="2000" dirty="0" smtClean="0"/>
          </a:p>
          <a:p>
            <a:endParaRPr lang="en-US" sz="2000" dirty="0" smtClean="0"/>
          </a:p>
          <a:p>
            <a:r>
              <a:rPr lang="en-US" sz="2000" dirty="0" smtClean="0"/>
              <a:t>Filtering </a:t>
            </a:r>
            <a:r>
              <a:rPr lang="en-US" sz="2000" dirty="0"/>
              <a:t>is a </a:t>
            </a:r>
            <a:r>
              <a:rPr lang="en-US" sz="2000" i="1" dirty="0"/>
              <a:t>neighborhood operation,</a:t>
            </a:r>
            <a:r>
              <a:rPr lang="en-US" sz="2000" dirty="0"/>
              <a:t> in which the value of any given pixel in the output image is determined by applying some algorithm to the values of the pixels in the neighborhood of the corresponding input pixel.</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419600"/>
            <a:ext cx="7848600" cy="222393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pPr>
              <a:buClrTx/>
              <a:buSzTx/>
            </a:pPr>
            <a:r>
              <a:rPr lang="en-US" sz="4000" dirty="0" smtClean="0">
                <a:latin typeface="Calibri" pitchFamily="34" charset="0"/>
              </a:rPr>
              <a:t>Linear </a:t>
            </a:r>
            <a:r>
              <a:rPr lang="en-US" sz="4000" dirty="0">
                <a:latin typeface="Calibri" pitchFamily="34" charset="0"/>
              </a:rPr>
              <a:t>and </a:t>
            </a:r>
            <a:r>
              <a:rPr lang="en-US" sz="4000" dirty="0" smtClean="0">
                <a:latin typeface="Calibri" pitchFamily="34" charset="0"/>
              </a:rPr>
              <a:t>Nonlinear </a:t>
            </a:r>
            <a:r>
              <a:rPr lang="en-US" sz="4000" dirty="0">
                <a:latin typeface="Calibri" pitchFamily="34" charset="0"/>
              </a:rPr>
              <a:t>filters</a:t>
            </a:r>
          </a:p>
        </p:txBody>
      </p:sp>
      <p:sp>
        <p:nvSpPr>
          <p:cNvPr id="36867" name="Content Placeholder 2"/>
          <p:cNvSpPr>
            <a:spLocks noGrp="1"/>
          </p:cNvSpPr>
          <p:nvPr>
            <p:ph idx="1"/>
          </p:nvPr>
        </p:nvSpPr>
        <p:spPr>
          <a:xfrm>
            <a:off x="457200" y="1592262"/>
            <a:ext cx="8229600" cy="4427538"/>
          </a:xfrm>
        </p:spPr>
        <p:txBody>
          <a:bodyPr/>
          <a:lstStyle/>
          <a:p>
            <a:r>
              <a:rPr lang="en-US" sz="2000" b="1" i="1" dirty="0"/>
              <a:t>Linear filtering</a:t>
            </a:r>
            <a:r>
              <a:rPr lang="en-US" sz="2000" dirty="0"/>
              <a:t> is filtering in which the value of an output pixel is a linear combination of the values of the pixels in the input pixel's neighborhood</a:t>
            </a:r>
            <a:r>
              <a:rPr lang="en-US" sz="2000" dirty="0" smtClean="0"/>
              <a:t>.</a:t>
            </a:r>
          </a:p>
          <a:p>
            <a:endParaRPr lang="en-US" sz="2000" dirty="0"/>
          </a:p>
          <a:p>
            <a:endParaRPr lang="en-US" sz="2000" dirty="0" smtClean="0"/>
          </a:p>
          <a:p>
            <a:pPr lvl="1"/>
            <a:r>
              <a:rPr lang="en-US" sz="1600" dirty="0"/>
              <a:t>I is represents the original image, f is represents the filtered pixels value, and w is represents the filter coefficients</a:t>
            </a:r>
          </a:p>
          <a:p>
            <a:endParaRPr lang="en-US" sz="2000" dirty="0" smtClean="0"/>
          </a:p>
          <a:p>
            <a:r>
              <a:rPr lang="en-US" sz="2000" dirty="0"/>
              <a:t>The general idea in </a:t>
            </a:r>
            <a:r>
              <a:rPr lang="en-US" sz="2000" b="1" dirty="0"/>
              <a:t>non-linear image filtering </a:t>
            </a:r>
            <a:r>
              <a:rPr lang="en-US" sz="2000" dirty="0"/>
              <a:t>is that instead of using the spatial mask in a convolution process, the mask is used to obtain the neighboring pixel values, and then ordering mechanisms produce the output pixel.</a:t>
            </a:r>
            <a:endParaRPr lang="en-US" sz="2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504" y="2405458"/>
            <a:ext cx="4875135" cy="947342"/>
          </a:xfrm>
          <a:prstGeom prst="rect">
            <a:avLst/>
          </a:prstGeom>
        </p:spPr>
      </p:pic>
    </p:spTree>
    <p:extLst>
      <p:ext uri="{BB962C8B-B14F-4D97-AF65-F5344CB8AC3E}">
        <p14:creationId xmlns:p14="http://schemas.microsoft.com/office/powerpoint/2010/main" val="603570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pPr>
              <a:buClrTx/>
              <a:buSzTx/>
            </a:pPr>
            <a:r>
              <a:rPr lang="en-US" sz="4000" dirty="0" smtClean="0">
                <a:latin typeface="Calibri" pitchFamily="34" charset="0"/>
              </a:rPr>
              <a:t>Linear </a:t>
            </a:r>
            <a:r>
              <a:rPr lang="en-US" sz="4000" dirty="0">
                <a:latin typeface="Calibri" pitchFamily="34" charset="0"/>
              </a:rPr>
              <a:t>and </a:t>
            </a:r>
            <a:r>
              <a:rPr lang="en-US" sz="4000" dirty="0" smtClean="0">
                <a:latin typeface="Calibri" pitchFamily="34" charset="0"/>
              </a:rPr>
              <a:t>Nonlinear </a:t>
            </a:r>
            <a:r>
              <a:rPr lang="en-US" sz="4000" dirty="0">
                <a:latin typeface="Calibri" pitchFamily="34" charset="0"/>
              </a:rPr>
              <a:t>filters</a:t>
            </a:r>
          </a:p>
        </p:txBody>
      </p:sp>
      <p:sp>
        <p:nvSpPr>
          <p:cNvPr id="36867" name="Content Placeholder 2"/>
          <p:cNvSpPr>
            <a:spLocks noGrp="1"/>
          </p:cNvSpPr>
          <p:nvPr>
            <p:ph idx="1"/>
          </p:nvPr>
        </p:nvSpPr>
        <p:spPr>
          <a:xfrm>
            <a:off x="148590" y="5434012"/>
            <a:ext cx="3086100" cy="922338"/>
          </a:xfrm>
        </p:spPr>
        <p:txBody>
          <a:bodyPr/>
          <a:lstStyle/>
          <a:p>
            <a:r>
              <a:rPr lang="vi-VN" sz="2000" b="1" i="1" dirty="0" smtClean="0"/>
              <a:t>Noisy Image- </a:t>
            </a:r>
          </a:p>
          <a:p>
            <a:pPr marL="0" indent="0">
              <a:buNone/>
            </a:pPr>
            <a:r>
              <a:rPr lang="vi-VN" sz="2000" i="1" dirty="0" smtClean="0"/>
              <a:t>    Salt and </a:t>
            </a:r>
            <a:r>
              <a:rPr lang="en-US" sz="2000" dirty="0"/>
              <a:t> </a:t>
            </a:r>
            <a:r>
              <a:rPr lang="vi-VN" sz="2000" dirty="0" smtClean="0"/>
              <a:t>pepper noise</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 y="2294599"/>
            <a:ext cx="8915400" cy="2999686"/>
          </a:xfrm>
          <a:prstGeom prst="rect">
            <a:avLst/>
          </a:prstGeom>
        </p:spPr>
      </p:pic>
      <p:sp>
        <p:nvSpPr>
          <p:cNvPr id="7" name="Content Placeholder 2"/>
          <p:cNvSpPr txBox="1">
            <a:spLocks/>
          </p:cNvSpPr>
          <p:nvPr/>
        </p:nvSpPr>
        <p:spPr bwMode="auto">
          <a:xfrm>
            <a:off x="3467100" y="5449619"/>
            <a:ext cx="2781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lumMod val="60000"/>
                  <a:lumOff val="40000"/>
                </a:schemeClr>
              </a:buClr>
              <a:buSzPct val="80000"/>
              <a:buFont typeface="Wingdings" pitchFamily="2" charset="2"/>
              <a:buChar char="l"/>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i="1" dirty="0" smtClean="0"/>
              <a:t>Linear filtering</a:t>
            </a:r>
            <a:r>
              <a:rPr lang="en-US" sz="2000" dirty="0" smtClean="0"/>
              <a:t> - </a:t>
            </a:r>
            <a:r>
              <a:rPr lang="vi-VN" sz="2000" dirty="0" smtClean="0"/>
              <a:t>Mean filter</a:t>
            </a:r>
            <a:r>
              <a:rPr lang="en-US" sz="2000" dirty="0" smtClean="0"/>
              <a:t> </a:t>
            </a:r>
          </a:p>
        </p:txBody>
      </p:sp>
      <p:sp>
        <p:nvSpPr>
          <p:cNvPr id="8" name="Content Placeholder 2"/>
          <p:cNvSpPr txBox="1">
            <a:spLocks/>
          </p:cNvSpPr>
          <p:nvPr/>
        </p:nvSpPr>
        <p:spPr bwMode="auto">
          <a:xfrm>
            <a:off x="6400800" y="5434012"/>
            <a:ext cx="29337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lumMod val="60000"/>
                  <a:lumOff val="40000"/>
                </a:schemeClr>
              </a:buClr>
              <a:buSzPct val="80000"/>
              <a:buFont typeface="Wingdings" pitchFamily="2" charset="2"/>
              <a:buChar char="l"/>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000" b="1" i="1" dirty="0" smtClean="0"/>
              <a:t>Nonliner filter- </a:t>
            </a:r>
            <a:r>
              <a:rPr lang="vi-VN" sz="2000" i="1" dirty="0" smtClean="0"/>
              <a:t>Median filter</a:t>
            </a:r>
            <a:r>
              <a:rPr lang="en-US" sz="2000" dirty="0" smtClean="0"/>
              <a:t> </a:t>
            </a:r>
          </a:p>
        </p:txBody>
      </p:sp>
    </p:spTree>
    <p:extLst>
      <p:ext uri="{BB962C8B-B14F-4D97-AF65-F5344CB8AC3E}">
        <p14:creationId xmlns:p14="http://schemas.microsoft.com/office/powerpoint/2010/main" val="188213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smtClean="0"/>
              <a:t>Convolution</a:t>
            </a:r>
            <a:endParaRPr lang="en-US" sz="4000" dirty="0"/>
          </a:p>
        </p:txBody>
      </p:sp>
      <p:sp>
        <p:nvSpPr>
          <p:cNvPr id="36867" name="Content Placeholder 2"/>
          <p:cNvSpPr>
            <a:spLocks noGrp="1"/>
          </p:cNvSpPr>
          <p:nvPr>
            <p:ph idx="1"/>
          </p:nvPr>
        </p:nvSpPr>
        <p:spPr>
          <a:xfrm>
            <a:off x="457200" y="1524000"/>
            <a:ext cx="8229600" cy="3132138"/>
          </a:xfrm>
        </p:spPr>
        <p:txBody>
          <a:bodyPr/>
          <a:lstStyle/>
          <a:p>
            <a:r>
              <a:rPr lang="en-US" sz="2000" dirty="0"/>
              <a:t>Linear filtering of an image is accomplished through an operation called </a:t>
            </a:r>
            <a:r>
              <a:rPr lang="en-US" sz="2000" i="1" dirty="0"/>
              <a:t>convolution</a:t>
            </a:r>
            <a:r>
              <a:rPr lang="en-US" sz="2000" dirty="0"/>
              <a:t>. </a:t>
            </a:r>
            <a:endParaRPr lang="en-US" sz="2000" dirty="0" smtClean="0"/>
          </a:p>
          <a:p>
            <a:r>
              <a:rPr lang="en-US" sz="2000" dirty="0" smtClean="0"/>
              <a:t>In </a:t>
            </a:r>
            <a:r>
              <a:rPr lang="en-US" sz="2000" dirty="0"/>
              <a:t>convolution, the value of an output pixel is computed as a weighted sum of neighboring pixels. The matrix of weights is called the </a:t>
            </a:r>
            <a:r>
              <a:rPr lang="en-US" sz="2000" i="1" dirty="0"/>
              <a:t>convolution kernel</a:t>
            </a:r>
            <a:r>
              <a:rPr lang="en-US" sz="2000" dirty="0"/>
              <a:t>, also known as the </a:t>
            </a:r>
            <a:r>
              <a:rPr lang="en-US" sz="2000" i="1" dirty="0"/>
              <a:t>filter</a:t>
            </a:r>
            <a:r>
              <a:rPr lang="en-US" sz="2000" dirty="0" smtClean="0"/>
              <a:t>.</a:t>
            </a:r>
          </a:p>
          <a:p>
            <a:r>
              <a:rPr lang="en-US" sz="2000" dirty="0"/>
              <a:t>Convolution uses the kernel to highlight a particular feature of an image.</a:t>
            </a:r>
          </a:p>
          <a:p>
            <a:endParaRPr lang="en-US" sz="2000" b="1" dirty="0"/>
          </a:p>
          <a:p>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238970"/>
            <a:ext cx="6553200" cy="1267273"/>
          </a:xfrm>
          <a:prstGeom prst="rect">
            <a:avLst/>
          </a:prstGeom>
        </p:spPr>
      </p:pic>
    </p:spTree>
    <p:extLst>
      <p:ext uri="{BB962C8B-B14F-4D97-AF65-F5344CB8AC3E}">
        <p14:creationId xmlns:p14="http://schemas.microsoft.com/office/powerpoint/2010/main" val="1486222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smtClean="0"/>
              <a:t>Convolution </a:t>
            </a:r>
            <a:r>
              <a:rPr lang="vi-VN" sz="4000" dirty="0" smtClean="0"/>
              <a:t>Steps</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You place it over the input image beginning from the top-left corner</a:t>
            </a:r>
            <a:r>
              <a:rPr lang="en-US" sz="2000" dirty="0" smtClean="0"/>
              <a:t>.</a:t>
            </a:r>
          </a:p>
          <a:p>
            <a:r>
              <a:rPr lang="en-US" sz="2000" dirty="0" smtClean="0"/>
              <a:t>Multiply </a:t>
            </a:r>
            <a:r>
              <a:rPr lang="en-US" sz="2000" dirty="0"/>
              <a:t>each weight in the rotated convolution kernel by the </a:t>
            </a:r>
            <a:r>
              <a:rPr lang="en-US" sz="2000" dirty="0" smtClean="0"/>
              <a:t>pixel.</a:t>
            </a:r>
          </a:p>
          <a:p>
            <a:r>
              <a:rPr lang="en-US" sz="2000" dirty="0" smtClean="0"/>
              <a:t>Sum </a:t>
            </a:r>
            <a:r>
              <a:rPr lang="en-US" sz="2000" dirty="0"/>
              <a:t>up the individual products from step 2</a:t>
            </a:r>
            <a:r>
              <a:rPr lang="en-US" sz="2000" dirty="0" smtClean="0"/>
              <a:t>.</a:t>
            </a:r>
          </a:p>
          <a:p>
            <a:r>
              <a:rPr lang="en-US" sz="2000" dirty="0" smtClean="0"/>
              <a:t>You </a:t>
            </a:r>
            <a:r>
              <a:rPr lang="en-US" sz="2000" dirty="0"/>
              <a:t>then move the feature detector one cell to the right and do the same thing. </a:t>
            </a:r>
            <a:endParaRPr lang="en-US" sz="2000" dirty="0" smtClean="0"/>
          </a:p>
          <a:p>
            <a:r>
              <a:rPr lang="en-US" sz="2000" dirty="0" smtClean="0"/>
              <a:t>After </a:t>
            </a:r>
            <a:r>
              <a:rPr lang="en-US" sz="2000" dirty="0"/>
              <a:t>you have gone through the whole first row, you can then move it over to the next row and go through the same process.</a:t>
            </a:r>
            <a:endParaRPr lang="en-US" sz="2000" b="1" dirty="0"/>
          </a:p>
          <a:p>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976123"/>
            <a:ext cx="7924800" cy="2380227"/>
          </a:xfrm>
          <a:prstGeom prst="rect">
            <a:avLst/>
          </a:prstGeom>
        </p:spPr>
      </p:pic>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smtClean="0"/>
              <a:t>Convolution- </a:t>
            </a:r>
            <a:r>
              <a:rPr lang="vi-VN" sz="4000" dirty="0" smtClean="0"/>
              <a:t>Kernel</a:t>
            </a:r>
            <a:endParaRPr lang="en-US" sz="4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600200"/>
            <a:ext cx="6324600" cy="4898253"/>
          </a:xfrm>
        </p:spPr>
      </p:pic>
    </p:spTree>
    <p:extLst>
      <p:ext uri="{BB962C8B-B14F-4D97-AF65-F5344CB8AC3E}">
        <p14:creationId xmlns:p14="http://schemas.microsoft.com/office/powerpoint/2010/main" val="655858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smtClean="0"/>
              <a:t>Correlation</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Correlation is a local operator and is a simple local image </a:t>
            </a:r>
            <a:r>
              <a:rPr lang="en-US" sz="2000" dirty="0" smtClean="0"/>
              <a:t>operator.</a:t>
            </a:r>
          </a:p>
          <a:p>
            <a:endParaRPr lang="en-US" sz="2000" dirty="0" smtClean="0"/>
          </a:p>
          <a:p>
            <a:r>
              <a:rPr lang="en-US" sz="2000" dirty="0" smtClean="0"/>
              <a:t>A </a:t>
            </a:r>
            <a:r>
              <a:rPr lang="en-US" sz="2000" dirty="0"/>
              <a:t>correlation takes an image F, a weight function W and it results in a new image G. </a:t>
            </a:r>
            <a:endParaRPr lang="en-US" sz="2000" dirty="0" smtClean="0"/>
          </a:p>
          <a:p>
            <a:endParaRPr lang="en-US" sz="2000" dirty="0" smtClean="0"/>
          </a:p>
          <a:p>
            <a:r>
              <a:rPr lang="en-US" sz="2000" dirty="0" smtClean="0"/>
              <a:t>The </a:t>
            </a:r>
            <a:r>
              <a:rPr lang="en-US" sz="2000" dirty="0"/>
              <a:t>weight function W is often defined on a small subset of the sample points of F.</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267200"/>
            <a:ext cx="6781800" cy="1292679"/>
          </a:xfrm>
          <a:prstGeom prst="rect">
            <a:avLst/>
          </a:prstGeom>
        </p:spPr>
      </p:pic>
    </p:spTree>
    <p:extLst>
      <p:ext uri="{BB962C8B-B14F-4D97-AF65-F5344CB8AC3E}">
        <p14:creationId xmlns:p14="http://schemas.microsoft.com/office/powerpoint/2010/main" val="564325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3986</TotalTime>
  <Words>783</Words>
  <Application>Microsoft Macintosh PowerPoint</Application>
  <PresentationFormat>On-screen Show (4:3)</PresentationFormat>
  <Paragraphs>139</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Wingdings</vt:lpstr>
      <vt:lpstr>Arial</vt:lpstr>
      <vt:lpstr>Office Theme</vt:lpstr>
      <vt:lpstr>Image processing - Linear filtering</vt:lpstr>
      <vt:lpstr>Objectives</vt:lpstr>
      <vt:lpstr>What is image filter</vt:lpstr>
      <vt:lpstr>Linear and Nonlinear filters</vt:lpstr>
      <vt:lpstr>Linear and Nonlinear filters</vt:lpstr>
      <vt:lpstr>Convolution</vt:lpstr>
      <vt:lpstr>Convolution Steps</vt:lpstr>
      <vt:lpstr>Convolution- Kernel</vt:lpstr>
      <vt:lpstr>Correlation</vt:lpstr>
      <vt:lpstr>Correlation</vt:lpstr>
      <vt:lpstr>Correlation- Convolution</vt:lpstr>
      <vt:lpstr>Mean Filter</vt:lpstr>
      <vt:lpstr> MeanFilter</vt:lpstr>
      <vt:lpstr> Mean Filter</vt:lpstr>
      <vt:lpstr> Mean Filter</vt:lpstr>
      <vt:lpstr> Mean Filter</vt:lpstr>
      <vt:lpstr> Median Filter</vt:lpstr>
      <vt:lpstr> Median Filter</vt:lpstr>
      <vt:lpstr> Median Filter</vt:lpstr>
      <vt:lpstr> Median Filter</vt:lpstr>
      <vt:lpstr> Median Filter</vt:lpstr>
      <vt:lpstr>Gaussian Smoothing</vt:lpstr>
      <vt:lpstr>Gaussian Smoothing</vt:lpstr>
      <vt:lpstr>Bilateral filtering </vt:lpstr>
      <vt:lpstr>Bilateral filtering </vt:lpstr>
      <vt:lpstr>Summary</vt:lpstr>
    </vt:vector>
  </TitlesOfParts>
  <Company>FPT-Uni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Microsoft Office User</cp:lastModifiedBy>
  <cp:revision>541</cp:revision>
  <dcterms:created xsi:type="dcterms:W3CDTF">2007-08-21T04:43:22Z</dcterms:created>
  <dcterms:modified xsi:type="dcterms:W3CDTF">2021-10-04T15:25:11Z</dcterms:modified>
</cp:coreProperties>
</file>